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13716000" cx="24384000"/>
  <p:notesSz cx="6858000" cy="9144000"/>
  <p:embeddedFontLst>
    <p:embeddedFont>
      <p:font typeface="Helvetica Neue"/>
      <p:regular r:id="rId6"/>
      <p:bold r:id="rId7"/>
      <p:italic r:id="rId8"/>
      <p:boldItalic r:id="rId9"/>
    </p:embeddedFont>
    <p:embeddedFont>
      <p:font typeface="Helvetica Neue Light"/>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k3KPPVG4Bbj3zamR3mwR6fPy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Light-bold.fntdata"/><Relationship Id="rId10" Type="http://schemas.openxmlformats.org/officeDocument/2006/relationships/font" Target="fonts/HelveticaNeueLight-regular.fntdata"/><Relationship Id="rId13" Type="http://schemas.openxmlformats.org/officeDocument/2006/relationships/font" Target="fonts/HelveticaNeueLight-boldItalic.fntdata"/><Relationship Id="rId12"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Italic.fntdata"/><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font" Target="fonts/HelveticaNeue-regular.fntdata"/><Relationship Id="rId7" Type="http://schemas.openxmlformats.org/officeDocument/2006/relationships/font" Target="fonts/HelveticaNeue-bold.fntdata"/><Relationship Id="rId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erge" type="tx">
  <p:cSld name="TITLE_AND_BODY">
    <p:spTree>
      <p:nvGrpSpPr>
        <p:cNvPr id="9" name="Shape 9"/>
        <p:cNvGrpSpPr/>
        <p:nvPr/>
      </p:nvGrpSpPr>
      <p:grpSpPr>
        <a:xfrm>
          <a:off x="0" y="0"/>
          <a:ext cx="0" cy="0"/>
          <a:chOff x="0" y="0"/>
          <a:chExt cx="0" cy="0"/>
        </a:xfrm>
      </p:grpSpPr>
      <p:sp>
        <p:nvSpPr>
          <p:cNvPr id="10" name="Google Shape;10;p3"/>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spTree>
      <p:nvGrpSpPr>
        <p:cNvPr id="43" name="Shape 43"/>
        <p:cNvGrpSpPr/>
        <p:nvPr/>
      </p:nvGrpSpPr>
      <p:grpSpPr>
        <a:xfrm>
          <a:off x="0" y="0"/>
          <a:ext cx="0" cy="0"/>
          <a:chOff x="0" y="0"/>
          <a:chExt cx="0" cy="0"/>
        </a:xfrm>
      </p:grpSpPr>
      <p:sp>
        <p:nvSpPr>
          <p:cNvPr id="44" name="Google Shape;44;p12"/>
          <p:cNvSpPr/>
          <p:nvPr>
            <p:ph idx="2" type="pic"/>
          </p:nvPr>
        </p:nvSpPr>
        <p:spPr>
          <a:xfrm>
            <a:off x="15300325" y="7048500"/>
            <a:ext cx="8324850" cy="5549900"/>
          </a:xfrm>
          <a:prstGeom prst="rect">
            <a:avLst/>
          </a:prstGeom>
          <a:noFill/>
          <a:ln>
            <a:noFill/>
          </a:ln>
        </p:spPr>
      </p:sp>
      <p:sp>
        <p:nvSpPr>
          <p:cNvPr id="45" name="Google Shape;45;p12"/>
          <p:cNvSpPr/>
          <p:nvPr>
            <p:ph idx="3" type="pic"/>
          </p:nvPr>
        </p:nvSpPr>
        <p:spPr>
          <a:xfrm>
            <a:off x="15760700" y="863600"/>
            <a:ext cx="7404100" cy="7404100"/>
          </a:xfrm>
          <a:prstGeom prst="rect">
            <a:avLst/>
          </a:prstGeom>
          <a:noFill/>
          <a:ln>
            <a:noFill/>
          </a:ln>
        </p:spPr>
      </p:sp>
      <p:sp>
        <p:nvSpPr>
          <p:cNvPr id="46" name="Google Shape;46;p12"/>
          <p:cNvSpPr/>
          <p:nvPr>
            <p:ph idx="4" type="pic"/>
          </p:nvPr>
        </p:nvSpPr>
        <p:spPr>
          <a:xfrm>
            <a:off x="-990600" y="1130300"/>
            <a:ext cx="17202150" cy="11468100"/>
          </a:xfrm>
          <a:prstGeom prst="rect">
            <a:avLst/>
          </a:prstGeom>
          <a:noFill/>
          <a:ln>
            <a:noFill/>
          </a:ln>
        </p:spPr>
      </p:sp>
      <p:sp>
        <p:nvSpPr>
          <p:cNvPr id="47" name="Google Shape;47;p12"/>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p:cSld name="Citation">
    <p:spTree>
      <p:nvGrpSpPr>
        <p:cNvPr id="48" name="Shape 48"/>
        <p:cNvGrpSpPr/>
        <p:nvPr/>
      </p:nvGrpSpPr>
      <p:grpSpPr>
        <a:xfrm>
          <a:off x="0" y="0"/>
          <a:ext cx="0" cy="0"/>
          <a:chOff x="0" y="0"/>
          <a:chExt cx="0" cy="0"/>
        </a:xfrm>
      </p:grpSpPr>
      <p:sp>
        <p:nvSpPr>
          <p:cNvPr id="49" name="Google Shape;49;p13"/>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482600" lvl="1" marL="914400" algn="ctr">
              <a:lnSpc>
                <a:spcPct val="100000"/>
              </a:lnSpc>
              <a:spcBef>
                <a:spcPts val="0"/>
              </a:spcBef>
              <a:spcAft>
                <a:spcPts val="0"/>
              </a:spcAft>
              <a:buClr>
                <a:srgbClr val="000000"/>
              </a:buClr>
              <a:buSzPts val="4000"/>
              <a:buFont typeface="Helvetica Neue"/>
              <a:buChar char="•"/>
              <a:defRPr i="1" sz="3200"/>
            </a:lvl2pPr>
            <a:lvl3pPr indent="-482600" lvl="2" marL="1371600" algn="ctr">
              <a:lnSpc>
                <a:spcPct val="100000"/>
              </a:lnSpc>
              <a:spcBef>
                <a:spcPts val="0"/>
              </a:spcBef>
              <a:spcAft>
                <a:spcPts val="0"/>
              </a:spcAft>
              <a:buClr>
                <a:srgbClr val="000000"/>
              </a:buClr>
              <a:buSzPts val="4000"/>
              <a:buFont typeface="Helvetica Neue"/>
              <a:buChar char="•"/>
              <a:defRPr i="1" sz="3200"/>
            </a:lvl3pPr>
            <a:lvl4pPr indent="-482600" lvl="3" marL="1828800" algn="ctr">
              <a:lnSpc>
                <a:spcPct val="100000"/>
              </a:lnSpc>
              <a:spcBef>
                <a:spcPts val="0"/>
              </a:spcBef>
              <a:spcAft>
                <a:spcPts val="0"/>
              </a:spcAft>
              <a:buClr>
                <a:srgbClr val="000000"/>
              </a:buClr>
              <a:buSzPts val="4000"/>
              <a:buFont typeface="Helvetica Neue"/>
              <a:buChar char="•"/>
              <a:defRPr i="1" sz="3200"/>
            </a:lvl4pPr>
            <a:lvl5pPr indent="-482600" lvl="4" marL="2286000" algn="ctr">
              <a:lnSpc>
                <a:spcPct val="100000"/>
              </a:lnSpc>
              <a:spcBef>
                <a:spcPts val="0"/>
              </a:spcBef>
              <a:spcAft>
                <a:spcPts val="0"/>
              </a:spcAft>
              <a:buClr>
                <a:srgbClr val="000000"/>
              </a:buClr>
              <a:buSzPts val="4000"/>
              <a:buFont typeface="Helvetica Neue"/>
              <a:buChar char="•"/>
              <a:defRPr i="1" sz="32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0" name="Google Shape;50;p13"/>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1" name="Google Shape;51;p13"/>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2" name="Shape 52"/>
        <p:cNvGrpSpPr/>
        <p:nvPr/>
      </p:nvGrpSpPr>
      <p:grpSpPr>
        <a:xfrm>
          <a:off x="0" y="0"/>
          <a:ext cx="0" cy="0"/>
          <a:chOff x="0" y="0"/>
          <a:chExt cx="0" cy="0"/>
        </a:xfrm>
      </p:grpSpPr>
      <p:sp>
        <p:nvSpPr>
          <p:cNvPr id="53" name="Google Shape;53;p14"/>
          <p:cNvSpPr/>
          <p:nvPr>
            <p:ph idx="2" type="pic"/>
          </p:nvPr>
        </p:nvSpPr>
        <p:spPr>
          <a:xfrm>
            <a:off x="-50800" y="-1270000"/>
            <a:ext cx="24485600" cy="16323734"/>
          </a:xfrm>
          <a:prstGeom prst="rect">
            <a:avLst/>
          </a:prstGeom>
          <a:noFill/>
          <a:ln>
            <a:noFill/>
          </a:ln>
        </p:spPr>
      </p:sp>
      <p:sp>
        <p:nvSpPr>
          <p:cNvPr id="54" name="Google Shape;54;p14"/>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sous-titre" type="title">
  <p:cSld name="TITLE">
    <p:spTree>
      <p:nvGrpSpPr>
        <p:cNvPr id="11" name="Shape 11"/>
        <p:cNvGrpSpPr/>
        <p:nvPr/>
      </p:nvGrpSpPr>
      <p:grpSpPr>
        <a:xfrm>
          <a:off x="0" y="0"/>
          <a:ext cx="0" cy="0"/>
          <a:chOff x="0" y="0"/>
          <a:chExt cx="0" cy="0"/>
        </a:xfrm>
      </p:grpSpPr>
      <p:sp>
        <p:nvSpPr>
          <p:cNvPr id="12" name="Google Shape;12;p4"/>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4"/>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4" name="Google Shape;14;p4"/>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e">
  <p:cSld name="Photo - Horizontale">
    <p:spTree>
      <p:nvGrpSpPr>
        <p:cNvPr id="15" name="Shape 15"/>
        <p:cNvGrpSpPr/>
        <p:nvPr/>
      </p:nvGrpSpPr>
      <p:grpSpPr>
        <a:xfrm>
          <a:off x="0" y="0"/>
          <a:ext cx="0" cy="0"/>
          <a:chOff x="0" y="0"/>
          <a:chExt cx="0" cy="0"/>
        </a:xfrm>
      </p:grpSpPr>
      <p:sp>
        <p:nvSpPr>
          <p:cNvPr id="16" name="Google Shape;16;p5"/>
          <p:cNvSpPr/>
          <p:nvPr>
            <p:ph idx="2" type="pic"/>
          </p:nvPr>
        </p:nvSpPr>
        <p:spPr>
          <a:xfrm>
            <a:off x="3125965" y="-393700"/>
            <a:ext cx="18135608" cy="12090400"/>
          </a:xfrm>
          <a:prstGeom prst="rect">
            <a:avLst/>
          </a:prstGeom>
          <a:noFill/>
          <a:ln>
            <a:noFill/>
          </a:ln>
        </p:spPr>
      </p:sp>
      <p:sp>
        <p:nvSpPr>
          <p:cNvPr id="17" name="Google Shape;17;p5"/>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5"/>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9" name="Google Shape;19;p5"/>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Centré">
  <p:cSld name="Titre - Centré">
    <p:spTree>
      <p:nvGrpSpPr>
        <p:cNvPr id="20" name="Shape 20"/>
        <p:cNvGrpSpPr/>
        <p:nvPr/>
      </p:nvGrpSpPr>
      <p:grpSpPr>
        <a:xfrm>
          <a:off x="0" y="0"/>
          <a:ext cx="0" cy="0"/>
          <a:chOff x="0" y="0"/>
          <a:chExt cx="0" cy="0"/>
        </a:xfrm>
      </p:grpSpPr>
      <p:sp>
        <p:nvSpPr>
          <p:cNvPr id="21" name="Google Shape;21;p6"/>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6"/>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e">
  <p:cSld name="Photo - Verticale">
    <p:spTree>
      <p:nvGrpSpPr>
        <p:cNvPr id="23" name="Shape 23"/>
        <p:cNvGrpSpPr/>
        <p:nvPr/>
      </p:nvGrpSpPr>
      <p:grpSpPr>
        <a:xfrm>
          <a:off x="0" y="0"/>
          <a:ext cx="0" cy="0"/>
          <a:chOff x="0" y="0"/>
          <a:chExt cx="0" cy="0"/>
        </a:xfrm>
      </p:grpSpPr>
      <p:sp>
        <p:nvSpPr>
          <p:cNvPr id="24" name="Google Shape;24;p7"/>
          <p:cNvSpPr/>
          <p:nvPr>
            <p:ph idx="2" type="pic"/>
          </p:nvPr>
        </p:nvSpPr>
        <p:spPr>
          <a:xfrm>
            <a:off x="12827000" y="952500"/>
            <a:ext cx="11468100" cy="11468100"/>
          </a:xfrm>
          <a:prstGeom prst="rect">
            <a:avLst/>
          </a:prstGeom>
          <a:noFill/>
          <a:ln>
            <a:noFill/>
          </a:ln>
        </p:spPr>
      </p:sp>
      <p:sp>
        <p:nvSpPr>
          <p:cNvPr id="25" name="Google Shape;25;p7"/>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7"/>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7" name="Google Shape;27;p7"/>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Haut">
  <p:cSld name="Titre - Haut">
    <p:spTree>
      <p:nvGrpSpPr>
        <p:cNvPr id="28" name="Shape 28"/>
        <p:cNvGrpSpPr/>
        <p:nvPr/>
      </p:nvGrpSpPr>
      <p:grpSpPr>
        <a:xfrm>
          <a:off x="0" y="0"/>
          <a:ext cx="0" cy="0"/>
          <a:chOff x="0" y="0"/>
          <a:chExt cx="0" cy="0"/>
        </a:xfrm>
      </p:grpSpPr>
      <p:sp>
        <p:nvSpPr>
          <p:cNvPr id="29" name="Google Shape;29;p8"/>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8"/>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puces">
  <p:cSld name="Titre et puces">
    <p:spTree>
      <p:nvGrpSpPr>
        <p:cNvPr id="31" name="Shape 31"/>
        <p:cNvGrpSpPr/>
        <p:nvPr/>
      </p:nvGrpSpPr>
      <p:grpSpPr>
        <a:xfrm>
          <a:off x="0" y="0"/>
          <a:ext cx="0" cy="0"/>
          <a:chOff x="0" y="0"/>
          <a:chExt cx="0" cy="0"/>
        </a:xfrm>
      </p:grpSpPr>
      <p:sp>
        <p:nvSpPr>
          <p:cNvPr id="32" name="Google Shape;32;p9"/>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9"/>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4" name="Google Shape;34;p9"/>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uces et photo">
  <p:cSld name="Titre, puces et photo">
    <p:spTree>
      <p:nvGrpSpPr>
        <p:cNvPr id="35" name="Shape 35"/>
        <p:cNvGrpSpPr/>
        <p:nvPr/>
      </p:nvGrpSpPr>
      <p:grpSpPr>
        <a:xfrm>
          <a:off x="0" y="0"/>
          <a:ext cx="0" cy="0"/>
          <a:chOff x="0" y="0"/>
          <a:chExt cx="0" cy="0"/>
        </a:xfrm>
      </p:grpSpPr>
      <p:sp>
        <p:nvSpPr>
          <p:cNvPr id="36" name="Google Shape;36;p10"/>
          <p:cNvSpPr/>
          <p:nvPr>
            <p:ph idx="2" type="pic"/>
          </p:nvPr>
        </p:nvSpPr>
        <p:spPr>
          <a:xfrm>
            <a:off x="10960100" y="3149600"/>
            <a:ext cx="13944600" cy="9296400"/>
          </a:xfrm>
          <a:prstGeom prst="rect">
            <a:avLst/>
          </a:prstGeom>
          <a:noFill/>
          <a:ln>
            <a:noFill/>
          </a:ln>
        </p:spPr>
      </p:sp>
      <p:sp>
        <p:nvSpPr>
          <p:cNvPr id="37" name="Google Shape;37;p10"/>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10"/>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9" name="Google Shape;39;p10"/>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ces">
  <p:cSld name="Puces">
    <p:spTree>
      <p:nvGrpSpPr>
        <p:cNvPr id="40" name="Shape 40"/>
        <p:cNvGrpSpPr/>
        <p:nvPr/>
      </p:nvGrpSpPr>
      <p:grpSpPr>
        <a:xfrm>
          <a:off x="0" y="0"/>
          <a:ext cx="0" cy="0"/>
          <a:chOff x="0" y="0"/>
          <a:chExt cx="0" cy="0"/>
        </a:xfrm>
      </p:grpSpPr>
      <p:sp>
        <p:nvSpPr>
          <p:cNvPr id="41" name="Google Shape;41;p11"/>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2" name="Google Shape;42;p11"/>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2"/>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2"/>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hyperlink" Target="http://www.ui-view.net/findu.ht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indu.com" TargetMode="External"/><Relationship Id="rId4" Type="http://schemas.openxmlformats.org/officeDocument/2006/relationships/hyperlink" Target="http://www.ui-view.net/findu.htm" TargetMode="External"/><Relationship Id="rId9" Type="http://schemas.openxmlformats.org/officeDocument/2006/relationships/hyperlink" Target="http://www.findu.com" TargetMode="External"/><Relationship Id="rId5" Type="http://schemas.openxmlformats.org/officeDocument/2006/relationships/image" Target="../media/image4.jp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hyperlink" Target="http://aprs.f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nvSpPr>
        <p:spPr>
          <a:xfrm>
            <a:off x="13383282" y="770938"/>
            <a:ext cx="2279524" cy="10303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Ballon</a:t>
            </a:r>
            <a:endParaRPr/>
          </a:p>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Éclatement </a:t>
            </a:r>
            <a:endParaRPr/>
          </a:p>
        </p:txBody>
      </p:sp>
      <p:sp>
        <p:nvSpPr>
          <p:cNvPr id="60" name="Google Shape;60;p1"/>
          <p:cNvSpPr txBox="1"/>
          <p:nvPr/>
        </p:nvSpPr>
        <p:spPr>
          <a:xfrm>
            <a:off x="15812255" y="770938"/>
            <a:ext cx="6579109" cy="10303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2000g=124640 Pieds. =  $288.00 US </a:t>
            </a:r>
            <a:endParaRPr/>
          </a:p>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1600g=118080 Pieds.  =  $248.00 US</a:t>
            </a:r>
            <a:endParaRPr/>
          </a:p>
        </p:txBody>
      </p:sp>
      <p:sp>
        <p:nvSpPr>
          <p:cNvPr id="61" name="Google Shape;61;p1"/>
          <p:cNvSpPr txBox="1"/>
          <p:nvPr/>
        </p:nvSpPr>
        <p:spPr>
          <a:xfrm>
            <a:off x="13298067" y="3113733"/>
            <a:ext cx="3967735"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Parachute 36 Pouces</a:t>
            </a:r>
            <a:endParaRPr/>
          </a:p>
        </p:txBody>
      </p:sp>
      <p:sp>
        <p:nvSpPr>
          <p:cNvPr id="62" name="Google Shape;62;p1"/>
          <p:cNvSpPr txBox="1"/>
          <p:nvPr/>
        </p:nvSpPr>
        <p:spPr>
          <a:xfrm>
            <a:off x="17497316" y="3113733"/>
            <a:ext cx="1914907"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$20.00 US</a:t>
            </a:r>
            <a:endParaRPr/>
          </a:p>
        </p:txBody>
      </p:sp>
      <p:sp>
        <p:nvSpPr>
          <p:cNvPr id="63" name="Google Shape;63;p1"/>
          <p:cNvSpPr/>
          <p:nvPr/>
        </p:nvSpPr>
        <p:spPr>
          <a:xfrm>
            <a:off x="10140339" y="9733694"/>
            <a:ext cx="733592" cy="352128"/>
          </a:xfrm>
          <a:custGeom>
            <a:rect b="b" l="l" r="r" t="t"/>
            <a:pathLst>
              <a:path extrusionOk="0" h="21600" w="21600">
                <a:moveTo>
                  <a:pt x="464" y="0"/>
                </a:moveTo>
                <a:cubicBezTo>
                  <a:pt x="210" y="0"/>
                  <a:pt x="0" y="430"/>
                  <a:pt x="0" y="970"/>
                </a:cubicBezTo>
                <a:lnTo>
                  <a:pt x="0" y="20633"/>
                </a:lnTo>
                <a:cubicBezTo>
                  <a:pt x="0" y="21162"/>
                  <a:pt x="205" y="21600"/>
                  <a:pt x="464" y="21600"/>
                </a:cubicBezTo>
                <a:lnTo>
                  <a:pt x="19300" y="21600"/>
                </a:lnTo>
                <a:cubicBezTo>
                  <a:pt x="19554" y="21600"/>
                  <a:pt x="19764" y="21173"/>
                  <a:pt x="19764" y="20633"/>
                </a:cubicBezTo>
                <a:lnTo>
                  <a:pt x="19764" y="16358"/>
                </a:lnTo>
                <a:lnTo>
                  <a:pt x="21136" y="16358"/>
                </a:lnTo>
                <a:cubicBezTo>
                  <a:pt x="21390" y="16358"/>
                  <a:pt x="21600" y="15931"/>
                  <a:pt x="21600" y="15391"/>
                </a:cubicBezTo>
                <a:lnTo>
                  <a:pt x="21595" y="6212"/>
                </a:lnTo>
                <a:cubicBezTo>
                  <a:pt x="21595" y="5683"/>
                  <a:pt x="21390" y="5245"/>
                  <a:pt x="21131" y="5245"/>
                </a:cubicBezTo>
                <a:lnTo>
                  <a:pt x="19759" y="5245"/>
                </a:lnTo>
                <a:lnTo>
                  <a:pt x="19759" y="970"/>
                </a:lnTo>
                <a:cubicBezTo>
                  <a:pt x="19759" y="442"/>
                  <a:pt x="19554" y="0"/>
                  <a:pt x="19295" y="0"/>
                </a:cubicBezTo>
                <a:lnTo>
                  <a:pt x="464" y="0"/>
                </a:lnTo>
                <a:close/>
                <a:moveTo>
                  <a:pt x="935" y="1948"/>
                </a:moveTo>
                <a:lnTo>
                  <a:pt x="18829" y="1948"/>
                </a:lnTo>
                <a:lnTo>
                  <a:pt x="18829" y="6223"/>
                </a:lnTo>
                <a:cubicBezTo>
                  <a:pt x="18829" y="6751"/>
                  <a:pt x="19036" y="7189"/>
                  <a:pt x="19295" y="7189"/>
                </a:cubicBezTo>
                <a:lnTo>
                  <a:pt x="20665" y="7189"/>
                </a:lnTo>
                <a:lnTo>
                  <a:pt x="20665" y="14435"/>
                </a:lnTo>
                <a:lnTo>
                  <a:pt x="19295" y="14435"/>
                </a:lnTo>
                <a:cubicBezTo>
                  <a:pt x="19041" y="14435"/>
                  <a:pt x="18829" y="14862"/>
                  <a:pt x="18829" y="15402"/>
                </a:cubicBezTo>
                <a:lnTo>
                  <a:pt x="18829" y="19677"/>
                </a:lnTo>
                <a:lnTo>
                  <a:pt x="935" y="19677"/>
                </a:lnTo>
                <a:lnTo>
                  <a:pt x="935" y="1948"/>
                </a:lnTo>
                <a:close/>
                <a:moveTo>
                  <a:pt x="2344" y="4458"/>
                </a:moveTo>
                <a:cubicBezTo>
                  <a:pt x="2312" y="4458"/>
                  <a:pt x="2290" y="4514"/>
                  <a:pt x="2290" y="4570"/>
                </a:cubicBezTo>
                <a:lnTo>
                  <a:pt x="2290" y="17058"/>
                </a:lnTo>
                <a:cubicBezTo>
                  <a:pt x="2290" y="17125"/>
                  <a:pt x="2312" y="17170"/>
                  <a:pt x="2344" y="17170"/>
                </a:cubicBezTo>
                <a:lnTo>
                  <a:pt x="17437" y="17170"/>
                </a:lnTo>
                <a:cubicBezTo>
                  <a:pt x="17464" y="17170"/>
                  <a:pt x="17491" y="17125"/>
                  <a:pt x="17491" y="17058"/>
                </a:cubicBezTo>
                <a:lnTo>
                  <a:pt x="17491" y="4570"/>
                </a:lnTo>
                <a:cubicBezTo>
                  <a:pt x="17491" y="4514"/>
                  <a:pt x="17464" y="4458"/>
                  <a:pt x="17437" y="4458"/>
                </a:cubicBezTo>
                <a:lnTo>
                  <a:pt x="2344" y="4458"/>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cxnSp>
        <p:nvCxnSpPr>
          <p:cNvPr id="64" name="Google Shape;64;p1"/>
          <p:cNvCxnSpPr/>
          <p:nvPr/>
        </p:nvCxnSpPr>
        <p:spPr>
          <a:xfrm flipH="1">
            <a:off x="12175028" y="2019026"/>
            <a:ext cx="7" cy="9560361"/>
          </a:xfrm>
          <a:prstGeom prst="straightConnector1">
            <a:avLst/>
          </a:prstGeom>
          <a:noFill/>
          <a:ln cap="flat" cmpd="sng" w="25400">
            <a:solidFill>
              <a:srgbClr val="000000"/>
            </a:solidFill>
            <a:prstDash val="solid"/>
            <a:miter lim="400000"/>
            <a:headEnd len="sm" w="sm" type="none"/>
            <a:tailEnd len="sm" w="sm" type="none"/>
          </a:ln>
        </p:spPr>
      </p:cxnSp>
      <p:sp>
        <p:nvSpPr>
          <p:cNvPr id="65" name="Google Shape;65;p1"/>
          <p:cNvSpPr txBox="1"/>
          <p:nvPr/>
        </p:nvSpPr>
        <p:spPr>
          <a:xfrm>
            <a:off x="13954754" y="6278459"/>
            <a:ext cx="4213023" cy="19234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 Transmetteur APRS.FI 144.390 Mhz</a:t>
            </a:r>
            <a:endParaRPr/>
          </a:p>
          <a:p>
            <a:pPr indent="0" lvl="0" marL="0" marR="0" rtl="0" algn="ctr">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MT-2001 de Byonics</a:t>
            </a:r>
            <a:endParaRPr/>
          </a:p>
          <a:p>
            <a:pPr indent="0" lvl="0" marL="0" marR="0" rtl="0" algn="ctr">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Avec antenne 1/4 onde VHF</a:t>
            </a:r>
            <a:endParaRPr/>
          </a:p>
          <a:p>
            <a:pPr indent="0" lvl="0" marL="0" marR="0" rtl="0" algn="ctr">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Pour la télémétrie aller sur </a:t>
            </a:r>
            <a:endParaRPr/>
          </a:p>
          <a:p>
            <a:pPr indent="0" lvl="0" marL="0" marR="0" rtl="0" algn="ctr">
              <a:lnSpc>
                <a:spcPct val="100000"/>
              </a:lnSpc>
              <a:spcBef>
                <a:spcPts val="0"/>
              </a:spcBef>
              <a:spcAft>
                <a:spcPts val="0"/>
              </a:spcAft>
              <a:buClr>
                <a:srgbClr val="0000FF"/>
              </a:buClr>
              <a:buSzPts val="1900"/>
              <a:buFont typeface="Helvetica Neue"/>
              <a:buNone/>
            </a:pPr>
            <a:r>
              <a:rPr b="1" i="0" lang="en-US" sz="1900" u="sng" cap="none" strike="noStrike">
                <a:solidFill>
                  <a:srgbClr val="0000FF"/>
                </a:solidFill>
                <a:latin typeface="Helvetica Neue"/>
                <a:ea typeface="Helvetica Neue"/>
                <a:cs typeface="Helvetica Neue"/>
                <a:sym typeface="Helvetica Neue"/>
                <a:hlinkClick r:id="rId3">
                  <a:extLst>
                    <a:ext uri="{A12FA001-AC4F-418D-AE19-62706E023703}">
                      <ahyp:hlinkClr val="tx"/>
                    </a:ext>
                  </a:extLst>
                </a:hlinkClick>
              </a:rPr>
              <a:t>www.findu.com</a:t>
            </a:r>
            <a:endParaRPr/>
          </a:p>
          <a:p>
            <a:pPr indent="0" lvl="0" marL="0" marR="0" rtl="0" algn="ctr">
              <a:lnSpc>
                <a:spcPct val="100000"/>
              </a:lnSpc>
              <a:spcBef>
                <a:spcPts val="0"/>
              </a:spcBef>
              <a:spcAft>
                <a:spcPts val="0"/>
              </a:spcAft>
              <a:buClr>
                <a:srgbClr val="0000FF"/>
              </a:buClr>
              <a:buSzPts val="1900"/>
              <a:buFont typeface="Helvetica Neue"/>
              <a:buNone/>
            </a:pPr>
            <a:r>
              <a:rPr b="1" i="0" lang="en-US" sz="1900" u="sng" cap="none" strike="noStrike">
                <a:solidFill>
                  <a:srgbClr val="0000FF"/>
                </a:solidFill>
                <a:latin typeface="Helvetica Neue"/>
                <a:ea typeface="Helvetica Neue"/>
                <a:cs typeface="Helvetica Neue"/>
                <a:sym typeface="Helvetica Neue"/>
                <a:hlinkClick r:id="rId4">
                  <a:extLst>
                    <a:ext uri="{A12FA001-AC4F-418D-AE19-62706E023703}">
                      <ahyp:hlinkClr val="tx"/>
                    </a:ext>
                  </a:extLst>
                </a:hlinkClick>
              </a:rPr>
              <a:t>http://www.ui-view.net/findu.htm</a:t>
            </a:r>
            <a:endParaRPr/>
          </a:p>
        </p:txBody>
      </p:sp>
      <p:sp>
        <p:nvSpPr>
          <p:cNvPr id="66" name="Google Shape;66;p1"/>
          <p:cNvSpPr/>
          <p:nvPr/>
        </p:nvSpPr>
        <p:spPr>
          <a:xfrm>
            <a:off x="11373600" y="6520200"/>
            <a:ext cx="1508274" cy="1439910"/>
          </a:xfrm>
          <a:custGeom>
            <a:rect b="b" l="l" r="r" t="t"/>
            <a:pathLst>
              <a:path extrusionOk="0" h="21600" w="2160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1" lang="en-US" sz="1600">
                <a:solidFill>
                  <a:srgbClr val="FFFFFF"/>
                </a:solidFill>
                <a:latin typeface="Helvetica Neue"/>
                <a:ea typeface="Helvetica Neue"/>
                <a:cs typeface="Helvetica Neue"/>
                <a:sym typeface="Helvetica Neue"/>
              </a:rPr>
              <a:t>75 Gr </a:t>
            </a:r>
            <a:endParaRPr b="1" sz="16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FFFFF"/>
              </a:buClr>
              <a:buSzPts val="3200"/>
              <a:buFont typeface="Helvetica Neue"/>
              <a:buNone/>
            </a:pPr>
            <a:r>
              <a:t/>
            </a:r>
            <a:endParaRPr b="1" sz="1600">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3200"/>
              <a:buFont typeface="Helvetica Neue"/>
              <a:buNone/>
            </a:pPr>
            <a:r>
              <a:rPr b="1" lang="en-US" sz="1600">
                <a:solidFill>
                  <a:srgbClr val="FFFFFF"/>
                </a:solidFill>
                <a:latin typeface="Helvetica Neue"/>
                <a:ea typeface="Helvetica Neue"/>
                <a:cs typeface="Helvetica Neue"/>
                <a:sym typeface="Helvetica Neue"/>
              </a:rPr>
              <a:t>avec Batterie </a:t>
            </a:r>
            <a:endParaRPr b="1" sz="1600">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3200"/>
              <a:buFont typeface="Helvetica Neue"/>
              <a:buNone/>
            </a:pPr>
            <a:r>
              <a:rPr b="1" lang="en-US" sz="1600">
                <a:solidFill>
                  <a:srgbClr val="FFFFFF"/>
                </a:solidFill>
                <a:latin typeface="Helvetica Neue"/>
                <a:ea typeface="Helvetica Neue"/>
                <a:cs typeface="Helvetica Neue"/>
                <a:sym typeface="Helvetica Neue"/>
              </a:rPr>
              <a:t>12 V</a:t>
            </a:r>
            <a:endParaRPr b="1" sz="1600">
              <a:solidFill>
                <a:srgbClr val="FFFFFF"/>
              </a:solidFill>
              <a:latin typeface="Helvetica Neue"/>
              <a:ea typeface="Helvetica Neue"/>
              <a:cs typeface="Helvetica Neue"/>
              <a:sym typeface="Helvetica Neue"/>
            </a:endParaRPr>
          </a:p>
        </p:txBody>
      </p:sp>
      <p:sp>
        <p:nvSpPr>
          <p:cNvPr id="67" name="Google Shape;67;p1"/>
          <p:cNvSpPr/>
          <p:nvPr/>
        </p:nvSpPr>
        <p:spPr>
          <a:xfrm>
            <a:off x="11437883" y="10764800"/>
            <a:ext cx="1508238" cy="844569"/>
          </a:xfrm>
          <a:custGeom>
            <a:rect b="b" l="l" r="r" t="t"/>
            <a:pathLst>
              <a:path extrusionOk="0" h="21600" w="21600">
                <a:moveTo>
                  <a:pt x="1386" y="0"/>
                </a:moveTo>
                <a:cubicBezTo>
                  <a:pt x="623" y="0"/>
                  <a:pt x="0" y="1113"/>
                  <a:pt x="0" y="2475"/>
                </a:cubicBezTo>
                <a:lnTo>
                  <a:pt x="0" y="19125"/>
                </a:lnTo>
                <a:cubicBezTo>
                  <a:pt x="0" y="20487"/>
                  <a:pt x="623" y="21600"/>
                  <a:pt x="1386" y="21600"/>
                </a:cubicBezTo>
                <a:lnTo>
                  <a:pt x="15853" y="21600"/>
                </a:lnTo>
                <a:cubicBezTo>
                  <a:pt x="16616" y="21600"/>
                  <a:pt x="17239" y="20487"/>
                  <a:pt x="17239" y="19125"/>
                </a:cubicBezTo>
                <a:lnTo>
                  <a:pt x="17239" y="15008"/>
                </a:lnTo>
                <a:cubicBezTo>
                  <a:pt x="17501" y="15278"/>
                  <a:pt x="17778" y="15564"/>
                  <a:pt x="17979" y="15771"/>
                </a:cubicBezTo>
                <a:lnTo>
                  <a:pt x="21000" y="18884"/>
                </a:lnTo>
                <a:cubicBezTo>
                  <a:pt x="21330" y="19224"/>
                  <a:pt x="21600" y="18948"/>
                  <a:pt x="21600" y="18268"/>
                </a:cubicBezTo>
                <a:lnTo>
                  <a:pt x="21600" y="12039"/>
                </a:lnTo>
                <a:cubicBezTo>
                  <a:pt x="21600" y="11358"/>
                  <a:pt x="21600" y="10242"/>
                  <a:pt x="21600" y="9561"/>
                </a:cubicBezTo>
                <a:lnTo>
                  <a:pt x="21600" y="3332"/>
                </a:lnTo>
                <a:cubicBezTo>
                  <a:pt x="21600" y="2652"/>
                  <a:pt x="21330" y="2376"/>
                  <a:pt x="21000" y="2716"/>
                </a:cubicBezTo>
                <a:lnTo>
                  <a:pt x="17979" y="5829"/>
                </a:lnTo>
                <a:cubicBezTo>
                  <a:pt x="17778" y="6036"/>
                  <a:pt x="17500" y="6322"/>
                  <a:pt x="17239" y="6592"/>
                </a:cubicBezTo>
                <a:lnTo>
                  <a:pt x="17239" y="2475"/>
                </a:lnTo>
                <a:cubicBezTo>
                  <a:pt x="17239" y="1113"/>
                  <a:pt x="16616" y="0"/>
                  <a:pt x="15853" y="0"/>
                </a:cubicBezTo>
                <a:lnTo>
                  <a:pt x="1386" y="0"/>
                </a:ln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8" name="Google Shape;68;p1"/>
          <p:cNvSpPr/>
          <p:nvPr/>
        </p:nvSpPr>
        <p:spPr>
          <a:xfrm>
            <a:off x="11217575" y="9394580"/>
            <a:ext cx="1914907" cy="1030351"/>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9" name="Google Shape;69;p1"/>
          <p:cNvSpPr txBox="1"/>
          <p:nvPr/>
        </p:nvSpPr>
        <p:spPr>
          <a:xfrm>
            <a:off x="7330936" y="10644851"/>
            <a:ext cx="4006254" cy="108446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Transmetteur UHF </a:t>
            </a:r>
            <a:endParaRPr/>
          </a:p>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Pour avoir la « ATV » en directe</a:t>
            </a:r>
            <a:endParaRPr/>
          </a:p>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439.250 Mhz</a:t>
            </a:r>
            <a:endParaRPr/>
          </a:p>
        </p:txBody>
      </p:sp>
      <p:sp>
        <p:nvSpPr>
          <p:cNvPr id="70" name="Google Shape;70;p1"/>
          <p:cNvSpPr txBox="1"/>
          <p:nvPr/>
        </p:nvSpPr>
        <p:spPr>
          <a:xfrm>
            <a:off x="13622345" y="9159630"/>
            <a:ext cx="7310248" cy="15002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Avoir boîte en styromousse</a:t>
            </a:r>
            <a:endParaRPr/>
          </a:p>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Qui va contenir la caméra, Raspberry Pi</a:t>
            </a:r>
            <a:endParaRPr/>
          </a:p>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 et aussi les batteries. Etc </a:t>
            </a:r>
            <a:endParaRPr/>
          </a:p>
        </p:txBody>
      </p:sp>
      <p:sp>
        <p:nvSpPr>
          <p:cNvPr id="71" name="Google Shape;71;p1"/>
          <p:cNvSpPr txBox="1"/>
          <p:nvPr/>
        </p:nvSpPr>
        <p:spPr>
          <a:xfrm>
            <a:off x="8855305" y="8153241"/>
            <a:ext cx="3303652"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1 mètre de corde </a:t>
            </a:r>
            <a:endParaRPr/>
          </a:p>
        </p:txBody>
      </p:sp>
      <p:sp>
        <p:nvSpPr>
          <p:cNvPr id="72" name="Google Shape;72;p1"/>
          <p:cNvSpPr txBox="1"/>
          <p:nvPr/>
        </p:nvSpPr>
        <p:spPr>
          <a:xfrm>
            <a:off x="8621338" y="4232752"/>
            <a:ext cx="3303652"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1 mètre de corde </a:t>
            </a:r>
            <a:endParaRPr/>
          </a:p>
        </p:txBody>
      </p:sp>
      <p:sp>
        <p:nvSpPr>
          <p:cNvPr id="73" name="Google Shape;73;p1"/>
          <p:cNvSpPr txBox="1"/>
          <p:nvPr/>
        </p:nvSpPr>
        <p:spPr>
          <a:xfrm>
            <a:off x="8621338" y="2215444"/>
            <a:ext cx="3303652"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2 mètre de corde </a:t>
            </a:r>
            <a:endParaRPr/>
          </a:p>
        </p:txBody>
      </p:sp>
      <p:pic>
        <p:nvPicPr>
          <p:cNvPr descr="Logo 2020 - Fond blanc.jpg" id="74" name="Google Shape;74;p1"/>
          <p:cNvPicPr preferRelativeResize="0"/>
          <p:nvPr/>
        </p:nvPicPr>
        <p:blipFill rotWithShape="1">
          <a:blip r:embed="rId5">
            <a:alphaModFix/>
          </a:blip>
          <a:srcRect b="0" l="0" r="0" t="0"/>
          <a:stretch/>
        </p:blipFill>
        <p:spPr>
          <a:xfrm>
            <a:off x="1381024" y="166108"/>
            <a:ext cx="3967735" cy="3967735"/>
          </a:xfrm>
          <a:prstGeom prst="rect">
            <a:avLst/>
          </a:prstGeom>
          <a:noFill/>
          <a:ln>
            <a:noFill/>
          </a:ln>
        </p:spPr>
      </p:pic>
      <p:pic>
        <p:nvPicPr>
          <p:cNvPr descr="Capture d’écran, le 2022-03-03 à 14.19.10.png" id="75" name="Google Shape;75;p1"/>
          <p:cNvPicPr preferRelativeResize="0"/>
          <p:nvPr/>
        </p:nvPicPr>
        <p:blipFill rotWithShape="1">
          <a:blip r:embed="rId6">
            <a:alphaModFix/>
          </a:blip>
          <a:srcRect b="0" l="0" r="0" t="0"/>
          <a:stretch/>
        </p:blipFill>
        <p:spPr>
          <a:xfrm flipH="1" rot="10800000">
            <a:off x="11291775" y="11605772"/>
            <a:ext cx="1766511" cy="1500256"/>
          </a:xfrm>
          <a:prstGeom prst="rect">
            <a:avLst/>
          </a:prstGeom>
          <a:noFill/>
          <a:ln>
            <a:noFill/>
          </a:ln>
        </p:spPr>
      </p:pic>
      <p:sp>
        <p:nvSpPr>
          <p:cNvPr id="76" name="Google Shape;76;p1"/>
          <p:cNvSpPr txBox="1"/>
          <p:nvPr/>
        </p:nvSpPr>
        <p:spPr>
          <a:xfrm>
            <a:off x="13167656" y="12075672"/>
            <a:ext cx="6566155"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Antenne UHF 1/4 onde 439.250 Mhz</a:t>
            </a:r>
            <a:endParaRPr/>
          </a:p>
        </p:txBody>
      </p:sp>
      <p:sp>
        <p:nvSpPr>
          <p:cNvPr id="77" name="Google Shape;77;p1"/>
          <p:cNvSpPr/>
          <p:nvPr/>
        </p:nvSpPr>
        <p:spPr>
          <a:xfrm>
            <a:off x="11700585" y="2662494"/>
            <a:ext cx="982832" cy="1462935"/>
          </a:xfrm>
          <a:custGeom>
            <a:rect b="b" l="l" r="r" t="t"/>
            <a:pathLst>
              <a:path extrusionOk="0" h="21600" w="21600">
                <a:moveTo>
                  <a:pt x="10800" y="0"/>
                </a:moveTo>
                <a:cubicBezTo>
                  <a:pt x="10756" y="0"/>
                  <a:pt x="10712" y="15"/>
                  <a:pt x="10692" y="47"/>
                </a:cubicBezTo>
                <a:lnTo>
                  <a:pt x="1264" y="15519"/>
                </a:lnTo>
                <a:cubicBezTo>
                  <a:pt x="1219" y="15592"/>
                  <a:pt x="1345" y="15659"/>
                  <a:pt x="1439" y="15612"/>
                </a:cubicBezTo>
                <a:cubicBezTo>
                  <a:pt x="5951" y="13347"/>
                  <a:pt x="15677" y="13362"/>
                  <a:pt x="20161" y="15612"/>
                </a:cubicBezTo>
                <a:cubicBezTo>
                  <a:pt x="20255" y="15659"/>
                  <a:pt x="20381" y="15592"/>
                  <a:pt x="20336" y="15519"/>
                </a:cubicBezTo>
                <a:lnTo>
                  <a:pt x="10908" y="47"/>
                </a:lnTo>
                <a:cubicBezTo>
                  <a:pt x="10888" y="15"/>
                  <a:pt x="10844" y="0"/>
                  <a:pt x="10800" y="0"/>
                </a:cubicBezTo>
                <a:close/>
                <a:moveTo>
                  <a:pt x="10800" y="14353"/>
                </a:moveTo>
                <a:cubicBezTo>
                  <a:pt x="4836" y="14353"/>
                  <a:pt x="0" y="15976"/>
                  <a:pt x="0" y="17980"/>
                </a:cubicBezTo>
                <a:cubicBezTo>
                  <a:pt x="0" y="19983"/>
                  <a:pt x="4836" y="21600"/>
                  <a:pt x="10800" y="21600"/>
                </a:cubicBezTo>
                <a:cubicBezTo>
                  <a:pt x="16764" y="21600"/>
                  <a:pt x="21600" y="19983"/>
                  <a:pt x="21600" y="17980"/>
                </a:cubicBezTo>
                <a:cubicBezTo>
                  <a:pt x="21600" y="15976"/>
                  <a:pt x="16764" y="14353"/>
                  <a:pt x="10800" y="14353"/>
                </a:cubicBez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8" name="Google Shape;78;p1"/>
          <p:cNvSpPr/>
          <p:nvPr/>
        </p:nvSpPr>
        <p:spPr>
          <a:xfrm>
            <a:off x="11558719" y="572471"/>
            <a:ext cx="1266564" cy="1690156"/>
          </a:xfrm>
          <a:custGeom>
            <a:rect b="b" l="l" r="r" t="t"/>
            <a:pathLst>
              <a:path extrusionOk="0" h="21600" w="21600">
                <a:moveTo>
                  <a:pt x="10800" y="0"/>
                </a:moveTo>
                <a:cubicBezTo>
                  <a:pt x="4836" y="0"/>
                  <a:pt x="0" y="4080"/>
                  <a:pt x="0" y="9113"/>
                </a:cubicBezTo>
                <a:cubicBezTo>
                  <a:pt x="0" y="14763"/>
                  <a:pt x="6527" y="19344"/>
                  <a:pt x="10127" y="19891"/>
                </a:cubicBezTo>
                <a:cubicBezTo>
                  <a:pt x="10035" y="19943"/>
                  <a:pt x="9980" y="20006"/>
                  <a:pt x="9980" y="20074"/>
                </a:cubicBezTo>
                <a:cubicBezTo>
                  <a:pt x="9980" y="20192"/>
                  <a:pt x="10143" y="20294"/>
                  <a:pt x="10383" y="20350"/>
                </a:cubicBezTo>
                <a:cubicBezTo>
                  <a:pt x="10313" y="20587"/>
                  <a:pt x="10159" y="20958"/>
                  <a:pt x="9827" y="21391"/>
                </a:cubicBezTo>
                <a:cubicBezTo>
                  <a:pt x="9756" y="21484"/>
                  <a:pt x="9849" y="21600"/>
                  <a:pt x="9992" y="21600"/>
                </a:cubicBezTo>
                <a:lnTo>
                  <a:pt x="11608" y="21600"/>
                </a:lnTo>
                <a:cubicBezTo>
                  <a:pt x="11751" y="21600"/>
                  <a:pt x="11844" y="21484"/>
                  <a:pt x="11773" y="21391"/>
                </a:cubicBezTo>
                <a:cubicBezTo>
                  <a:pt x="11441" y="20958"/>
                  <a:pt x="11287" y="20587"/>
                  <a:pt x="11217" y="20350"/>
                </a:cubicBezTo>
                <a:cubicBezTo>
                  <a:pt x="11457" y="20294"/>
                  <a:pt x="11620" y="20192"/>
                  <a:pt x="11620" y="20074"/>
                </a:cubicBezTo>
                <a:cubicBezTo>
                  <a:pt x="11620" y="20006"/>
                  <a:pt x="11566" y="19943"/>
                  <a:pt x="11473" y="19891"/>
                </a:cubicBezTo>
                <a:cubicBezTo>
                  <a:pt x="15073" y="19344"/>
                  <a:pt x="21600" y="14763"/>
                  <a:pt x="21600" y="9113"/>
                </a:cubicBezTo>
                <a:cubicBezTo>
                  <a:pt x="21600" y="4080"/>
                  <a:pt x="16764" y="0"/>
                  <a:pt x="10800" y="0"/>
                </a:cubicBezTo>
                <a:close/>
              </a:path>
            </a:pathLst>
          </a:custGeom>
          <a:solidFill>
            <a:srgbClr val="EE230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9" name="Google Shape;79;p1"/>
          <p:cNvSpPr txBox="1"/>
          <p:nvPr/>
        </p:nvSpPr>
        <p:spPr>
          <a:xfrm>
            <a:off x="18798099" y="6697928"/>
            <a:ext cx="4652468" cy="10844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$300.00 </a:t>
            </a:r>
            <a:endParaRPr/>
          </a:p>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déjà acheter  et  déjà payé </a:t>
            </a:r>
            <a:endParaRPr/>
          </a:p>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en attente de réception du matériel </a:t>
            </a:r>
            <a:endParaRPr/>
          </a:p>
        </p:txBody>
      </p:sp>
      <p:sp>
        <p:nvSpPr>
          <p:cNvPr id="80" name="Google Shape;80;p1"/>
          <p:cNvSpPr/>
          <p:nvPr/>
        </p:nvSpPr>
        <p:spPr>
          <a:xfrm>
            <a:off x="11700575" y="4900525"/>
            <a:ext cx="1033200" cy="844500"/>
          </a:xfrm>
          <a:prstGeom prst="rect">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lang="en-US" sz="2100">
                <a:solidFill>
                  <a:srgbClr val="FFFFFF"/>
                </a:solidFill>
                <a:latin typeface="Helvetica Neue"/>
                <a:ea typeface="Helvetica Neue"/>
                <a:cs typeface="Helvetica Neue"/>
                <a:sym typeface="Helvetica Neue"/>
              </a:rPr>
              <a:t>75 Gr</a:t>
            </a:r>
            <a:endParaRPr b="0" i="0" sz="2100" u="none" cap="none" strike="noStrike">
              <a:solidFill>
                <a:srgbClr val="FFFFFF"/>
              </a:solidFill>
              <a:latin typeface="Helvetica Neue"/>
              <a:ea typeface="Helvetica Neue"/>
              <a:cs typeface="Helvetica Neue"/>
              <a:sym typeface="Helvetica Neue"/>
            </a:endParaRPr>
          </a:p>
        </p:txBody>
      </p:sp>
      <p:sp>
        <p:nvSpPr>
          <p:cNvPr id="81" name="Google Shape;81;p1"/>
          <p:cNvSpPr txBox="1"/>
          <p:nvPr/>
        </p:nvSpPr>
        <p:spPr>
          <a:xfrm>
            <a:off x="8621338" y="5766627"/>
            <a:ext cx="3303652"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1 mètre de corde </a:t>
            </a:r>
            <a:endParaRPr/>
          </a:p>
        </p:txBody>
      </p:sp>
      <p:sp>
        <p:nvSpPr>
          <p:cNvPr id="82" name="Google Shape;82;p1"/>
          <p:cNvSpPr txBox="1"/>
          <p:nvPr/>
        </p:nvSpPr>
        <p:spPr>
          <a:xfrm>
            <a:off x="13576507" y="4945681"/>
            <a:ext cx="4529253" cy="75426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Réflecteur RADAR pour les avions </a:t>
            </a:r>
            <a:endParaRPr/>
          </a:p>
          <a:p>
            <a:pPr indent="0" lvl="0" marL="0" marR="0" rtl="0" algn="ctr">
              <a:lnSpc>
                <a:spcPct val="100000"/>
              </a:lnSpc>
              <a:spcBef>
                <a:spcPts val="0"/>
              </a:spcBef>
              <a:spcAft>
                <a:spcPts val="0"/>
              </a:spcAft>
              <a:buClr>
                <a:srgbClr val="000000"/>
              </a:buClr>
              <a:buSzPts val="2100"/>
              <a:buFont typeface="Helvetica Neue"/>
              <a:buNone/>
            </a:pPr>
            <a:r>
              <a:rPr b="1" i="0" lang="en-US" sz="2100" u="none" cap="none" strike="noStrike">
                <a:solidFill>
                  <a:srgbClr val="000000"/>
                </a:solidFill>
                <a:latin typeface="Helvetica Neue"/>
                <a:ea typeface="Helvetica Neue"/>
                <a:cs typeface="Helvetica Neue"/>
                <a:sym typeface="Helvetica Neue"/>
              </a:rPr>
              <a:t>En aluminium </a:t>
            </a:r>
            <a:endParaRPr/>
          </a:p>
        </p:txBody>
      </p:sp>
      <p:sp>
        <p:nvSpPr>
          <p:cNvPr id="83" name="Google Shape;83;p1"/>
          <p:cNvSpPr txBox="1"/>
          <p:nvPr/>
        </p:nvSpPr>
        <p:spPr>
          <a:xfrm>
            <a:off x="854901" y="3448063"/>
            <a:ext cx="6566156" cy="2584153"/>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Rôle du réflecteur</a:t>
            </a:r>
            <a:r>
              <a:rPr b="0" i="0" lang="en-US" sz="1600" u="none" cap="none" strike="noStrike">
                <a:solidFill>
                  <a:srgbClr val="000000"/>
                </a:solidFill>
                <a:latin typeface="Arial"/>
                <a:ea typeface="Arial"/>
                <a:cs typeface="Arial"/>
                <a:sym typeface="Arial"/>
              </a:rPr>
              <a:t> RADAR:</a:t>
            </a:r>
            <a:endParaRPr/>
          </a:p>
          <a:p>
            <a:pPr indent="0" lvl="0" marL="0" marR="0" rtl="0" algn="l">
              <a:lnSpc>
                <a:spcPct val="100000"/>
              </a:lnSpc>
              <a:spcBef>
                <a:spcPts val="1600"/>
              </a:spcBef>
              <a:spcAft>
                <a:spcPts val="0"/>
              </a:spcAft>
              <a:buClr>
                <a:srgbClr val="000000"/>
              </a:buClr>
              <a:buSzPts val="1600"/>
              <a:buFont typeface="Arial"/>
              <a:buNone/>
            </a:pPr>
            <a:br>
              <a:rPr b="1"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Pour un radar, un ballon et sa petite nacelle sont très peu visibles, les ondes réfléchies par une radiosonde sont de très faible intensité. En outre, l'amplitude du signal réfléchi peut varier selon l'orientation de la nacelle. Il existe ainsi plusieurs types de réflecteurs dont le but est généralement de réfléchir la plus grande partie de l'énergie reçue (cas du réflecteur en forme d'octaèdre) ou au contraire une très faible partie de cette énergie mais de façon très précise (cas du réflecteur sphérique).</a:t>
            </a:r>
            <a:endParaRPr/>
          </a:p>
        </p:txBody>
      </p:sp>
      <p:sp>
        <p:nvSpPr>
          <p:cNvPr id="84" name="Google Shape;84;p1"/>
          <p:cNvSpPr txBox="1"/>
          <p:nvPr/>
        </p:nvSpPr>
        <p:spPr>
          <a:xfrm>
            <a:off x="9476302" y="770938"/>
            <a:ext cx="1335025" cy="10303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0" i="0" lang="en-US" sz="3000" u="none" cap="none" strike="noStrike">
                <a:solidFill>
                  <a:srgbClr val="000000"/>
                </a:solidFill>
                <a:latin typeface="Helvetica Neue"/>
                <a:ea typeface="Helvetica Neue"/>
                <a:cs typeface="Helvetica Neue"/>
                <a:sym typeface="Helvetica Neue"/>
              </a:rPr>
              <a:t>Gaz </a:t>
            </a:r>
            <a:endParaRPr/>
          </a:p>
          <a:p>
            <a:pPr indent="0" lvl="0" marL="0" marR="0" rtl="0" algn="ctr">
              <a:lnSpc>
                <a:spcPct val="100000"/>
              </a:lnSpc>
              <a:spcBef>
                <a:spcPts val="0"/>
              </a:spcBef>
              <a:spcAft>
                <a:spcPts val="0"/>
              </a:spcAft>
              <a:buClr>
                <a:srgbClr val="000000"/>
              </a:buClr>
              <a:buSzPts val="3000"/>
              <a:buFont typeface="Helvetica Neue"/>
              <a:buNone/>
            </a:pPr>
            <a:r>
              <a:rPr b="0" i="0" lang="en-US" sz="3000" u="none" cap="none" strike="noStrike">
                <a:solidFill>
                  <a:srgbClr val="000000"/>
                </a:solidFill>
                <a:latin typeface="Helvetica Neue"/>
                <a:ea typeface="Helvetica Neue"/>
                <a:cs typeface="Helvetica Neue"/>
                <a:sym typeface="Helvetica Neue"/>
              </a:rPr>
              <a:t>Hélium</a:t>
            </a:r>
            <a:endParaRPr/>
          </a:p>
        </p:txBody>
      </p:sp>
      <p:pic>
        <p:nvPicPr>
          <p:cNvPr descr="Capture d’écran, le 2022-03-03 à 16.31.20.png" id="85" name="Google Shape;85;p1"/>
          <p:cNvPicPr preferRelativeResize="0"/>
          <p:nvPr/>
        </p:nvPicPr>
        <p:blipFill rotWithShape="1">
          <a:blip r:embed="rId7">
            <a:alphaModFix/>
          </a:blip>
          <a:srcRect b="0" l="0" r="0" t="0"/>
          <a:stretch/>
        </p:blipFill>
        <p:spPr>
          <a:xfrm flipH="1">
            <a:off x="12889403" y="6456819"/>
            <a:ext cx="363682" cy="1499474"/>
          </a:xfrm>
          <a:prstGeom prst="rect">
            <a:avLst/>
          </a:prstGeom>
          <a:noFill/>
          <a:ln>
            <a:noFill/>
          </a:ln>
        </p:spPr>
      </p:pic>
      <p:sp>
        <p:nvSpPr>
          <p:cNvPr id="86" name="Google Shape;86;p1"/>
          <p:cNvSpPr txBox="1"/>
          <p:nvPr/>
        </p:nvSpPr>
        <p:spPr>
          <a:xfrm>
            <a:off x="660552" y="6333125"/>
            <a:ext cx="5408677" cy="18140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Pour: </a:t>
            </a:r>
            <a:r>
              <a:rPr b="0" i="0" lang="en-US" sz="2400" u="sng" cap="none" strike="noStrike">
                <a:solidFill>
                  <a:srgbClr val="0000FF"/>
                </a:solidFill>
                <a:latin typeface="Helvetica Neue"/>
                <a:ea typeface="Helvetica Neue"/>
                <a:cs typeface="Helvetica Neue"/>
                <a:sym typeface="Helvetica Neue"/>
                <a:hlinkClick r:id="rId8">
                  <a:extLst>
                    <a:ext uri="{A12FA001-AC4F-418D-AE19-62706E023703}">
                      <ahyp:hlinkClr val="tx"/>
                    </a:ext>
                  </a:extLst>
                </a:hlinkClick>
              </a:rPr>
              <a:t>APRS.FI</a:t>
            </a:r>
            <a:r>
              <a:rPr b="0" i="0" lang="en-US" sz="2400" u="none" cap="none" strike="noStrike">
                <a:solidFill>
                  <a:srgbClr val="000000"/>
                </a:solidFill>
                <a:latin typeface="Helvetica Neue"/>
                <a:ea typeface="Helvetica Neue"/>
                <a:cs typeface="Helvetica Neue"/>
                <a:sym typeface="Helvetica Neue"/>
              </a:rPr>
              <a:t> et aussi </a:t>
            </a:r>
            <a:r>
              <a:rPr b="0" i="0" lang="en-US" sz="2400" u="sng" cap="none" strike="noStrike">
                <a:solidFill>
                  <a:srgbClr val="0000FF"/>
                </a:solidFill>
                <a:latin typeface="Helvetica Neue"/>
                <a:ea typeface="Helvetica Neue"/>
                <a:cs typeface="Helvetica Neue"/>
                <a:sym typeface="Helvetica Neue"/>
                <a:hlinkClick r:id="rId9">
                  <a:extLst>
                    <a:ext uri="{A12FA001-AC4F-418D-AE19-62706E023703}">
                      <ahyp:hlinkClr val="tx"/>
                    </a:ext>
                  </a:extLst>
                </a:hlinkClick>
              </a:rPr>
              <a:t>www.findu.com</a:t>
            </a:r>
            <a:endParaRPr/>
          </a:p>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 </a:t>
            </a:r>
            <a:r>
              <a:rPr b="0" i="0" lang="en-US" sz="2400" u="sng" cap="none" strike="noStrike">
                <a:solidFill>
                  <a:srgbClr val="0000FF"/>
                </a:solidFill>
                <a:latin typeface="Helvetica Neue"/>
                <a:ea typeface="Helvetica Neue"/>
                <a:cs typeface="Helvetica Neue"/>
                <a:sym typeface="Helvetica Neue"/>
                <a:hlinkClick r:id="rId10">
                  <a:extLst>
                    <a:ext uri="{A12FA001-AC4F-418D-AE19-62706E023703}">
                      <ahyp:hlinkClr val="tx"/>
                    </a:ext>
                  </a:extLst>
                </a:hlinkClick>
              </a:rPr>
              <a:t>http://www.ui-view.net/findu.htm</a:t>
            </a:r>
            <a:r>
              <a:rPr b="0" i="0" lang="en-US" sz="2400" u="none" cap="none" strike="noStrike">
                <a:solidFill>
                  <a:srgbClr val="000000"/>
                </a:solidFill>
                <a:latin typeface="Helvetica Neue"/>
                <a:ea typeface="Helvetica Neue"/>
                <a:cs typeface="Helvetica Neue"/>
                <a:sym typeface="Helvetica Neue"/>
              </a:rPr>
              <a:t> </a:t>
            </a:r>
            <a:endParaRPr/>
          </a:p>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Utiliser :</a:t>
            </a:r>
            <a:endParaRPr/>
          </a:p>
          <a:p>
            <a:pPr indent="0" lvl="0" marL="0" marR="0" rtl="0" algn="ctr">
              <a:lnSpc>
                <a:spcPct val="100000"/>
              </a:lnSpc>
              <a:spcBef>
                <a:spcPts val="0"/>
              </a:spcBef>
              <a:spcAft>
                <a:spcPts val="0"/>
              </a:spcAft>
              <a:buClr>
                <a:srgbClr val="000000"/>
              </a:buClr>
              <a:buSzPts val="4000"/>
              <a:buFont typeface="Helvetica Neue"/>
              <a:buNone/>
            </a:pPr>
            <a:r>
              <a:rPr b="1" i="0" lang="en-US" sz="4000" u="none" cap="none" strike="noStrike">
                <a:solidFill>
                  <a:srgbClr val="000000"/>
                </a:solidFill>
                <a:latin typeface="Helvetica Neue"/>
                <a:ea typeface="Helvetica Neue"/>
                <a:cs typeface="Helvetica Neue"/>
                <a:sym typeface="Helvetica Neue"/>
              </a:rPr>
              <a:t>VE2CVA-1</a:t>
            </a:r>
            <a:endParaRPr/>
          </a:p>
        </p:txBody>
      </p:sp>
      <p:pic>
        <p:nvPicPr>
          <p:cNvPr descr="Capture d’écran, le 2022-03-03 à 16.55.37.png" id="87" name="Google Shape;87;p1"/>
          <p:cNvPicPr preferRelativeResize="0"/>
          <p:nvPr/>
        </p:nvPicPr>
        <p:blipFill rotWithShape="1">
          <a:blip r:embed="rId11">
            <a:alphaModFix/>
          </a:blip>
          <a:srcRect b="0" l="0" r="0" t="0"/>
          <a:stretch/>
        </p:blipFill>
        <p:spPr>
          <a:xfrm>
            <a:off x="1250104" y="8138497"/>
            <a:ext cx="5502004" cy="42661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